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6" r:id="rId2"/>
    <p:sldId id="257" r:id="rId3"/>
    <p:sldId id="260" r:id="rId4"/>
    <p:sldId id="259" r:id="rId5"/>
    <p:sldId id="261" r:id="rId6"/>
    <p:sldId id="258" r:id="rId7"/>
  </p:sldIdLst>
  <p:sldSz cx="12192000" cy="6858000"/>
  <p:notesSz cx="6858000" cy="9144000"/>
  <p:embeddedFontLst>
    <p:embeddedFont>
      <p:font typeface="나눔바른고딕" panose="020B0603020101020101" pitchFamily="50" charset="-127"/>
      <p:regular r:id="rId8"/>
      <p:bold r:id="rId9"/>
    </p:embeddedFont>
    <p:embeddedFont>
      <p:font typeface="나눔스퀘어_ac Light" panose="020B0600000101010101" pitchFamily="50" charset="-127"/>
      <p:regular r:id="rId10"/>
    </p:embeddedFont>
    <p:embeddedFont>
      <p:font typeface="서울한강 장체BL" panose="02020603020101020101" pitchFamily="18" charset="-127"/>
      <p:regular r:id="rId11"/>
    </p:embeddedFont>
    <p:embeddedFont>
      <p:font typeface="타이포_쌍문동 B" panose="02020803020101020101" pitchFamily="18" charset="-127"/>
      <p:bold r:id="rId12"/>
    </p:embeddedFont>
    <p:embeddedFont>
      <p:font typeface="Trebuchet MS" panose="020B0603020202020204" pitchFamily="34" charset="0"/>
      <p:regular r:id="rId13"/>
      <p:bold r:id="rId14"/>
      <p:italic r:id="rId15"/>
      <p:boldItalic r:id="rId16"/>
    </p:embeddedFont>
    <p:embeddedFont>
      <p:font typeface="Wingdings 3" panose="05040102010807070707" pitchFamily="18" charset="2"/>
      <p:regular r:id="rId1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7" autoAdjust="0"/>
    <p:restoredTop sz="94660"/>
  </p:normalViewPr>
  <p:slideViewPr>
    <p:cSldViewPr snapToGrid="0">
      <p:cViewPr varScale="1">
        <p:scale>
          <a:sx n="66" d="100"/>
          <a:sy n="66" d="100"/>
        </p:scale>
        <p:origin x="51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mlwjd9405.github.io/2017/10/27/how-to-collaborate-on-GitHub-1.html" TargetMode="External"/><Relationship Id="rId2" Type="http://schemas.openxmlformats.org/officeDocument/2006/relationships/hyperlink" Target="https://rogerdudler.github.io/git-guide/index.ko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ikidocs.net/1716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397F42-E77E-407A-8B7C-FA310A3624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협업 시스템 구축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578AD5D-56BB-4EEB-9F85-D559C7CA39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err="1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Git&amp;Github</a:t>
            </a:r>
            <a:r>
              <a:rPr lang="en-US" altLang="ko-KR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 </a:t>
            </a:r>
            <a:r>
              <a:rPr lang="ko-KR" altLang="en-US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사용</a:t>
            </a:r>
          </a:p>
        </p:txBody>
      </p:sp>
    </p:spTree>
    <p:extLst>
      <p:ext uri="{BB962C8B-B14F-4D97-AF65-F5344CB8AC3E}">
        <p14:creationId xmlns:p14="http://schemas.microsoft.com/office/powerpoint/2010/main" val="2892314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51CA454-B161-4541-945E-27D18CD81F0B}"/>
              </a:ext>
            </a:extLst>
          </p:cNvPr>
          <p:cNvSpPr/>
          <p:nvPr/>
        </p:nvSpPr>
        <p:spPr>
          <a:xfrm>
            <a:off x="566057" y="3335383"/>
            <a:ext cx="7881257" cy="2490651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637DAB1-59D1-4A7D-87CB-7B3544990523}"/>
              </a:ext>
            </a:extLst>
          </p:cNvPr>
          <p:cNvSpPr/>
          <p:nvPr/>
        </p:nvSpPr>
        <p:spPr>
          <a:xfrm>
            <a:off x="1036320" y="3823063"/>
            <a:ext cx="1820091" cy="16023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25EE05-26B5-4054-B995-3C123AB1128D}"/>
              </a:ext>
            </a:extLst>
          </p:cNvPr>
          <p:cNvSpPr txBox="1"/>
          <p:nvPr/>
        </p:nvSpPr>
        <p:spPr>
          <a:xfrm>
            <a:off x="1214845" y="4439585"/>
            <a:ext cx="146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2">
                    <a:lumMod val="50000"/>
                  </a:schemeClr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 Working Dir</a:t>
            </a:r>
            <a:endParaRPr lang="ko-KR" altLang="en-US" dirty="0">
              <a:solidFill>
                <a:schemeClr val="accent2">
                  <a:lumMod val="50000"/>
                </a:schemeClr>
              </a:solidFill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CE2618E-8016-4531-A858-D99343C91AFD}"/>
              </a:ext>
            </a:extLst>
          </p:cNvPr>
          <p:cNvSpPr/>
          <p:nvPr/>
        </p:nvSpPr>
        <p:spPr>
          <a:xfrm>
            <a:off x="3596639" y="3823063"/>
            <a:ext cx="1820091" cy="16023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E4D571-1CE4-4D81-88D9-D35E0A207CB5}"/>
              </a:ext>
            </a:extLst>
          </p:cNvPr>
          <p:cNvSpPr txBox="1"/>
          <p:nvPr/>
        </p:nvSpPr>
        <p:spPr>
          <a:xfrm>
            <a:off x="3775164" y="4439585"/>
            <a:ext cx="1463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accent2">
                    <a:lumMod val="50000"/>
                  </a:schemeClr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 Stage Area</a:t>
            </a:r>
          </a:p>
          <a:p>
            <a:pPr algn="ctr"/>
            <a:r>
              <a:rPr lang="en-US" altLang="ko-KR" dirty="0">
                <a:solidFill>
                  <a:schemeClr val="accent2">
                    <a:lumMod val="50000"/>
                  </a:schemeClr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(Index)</a:t>
            </a:r>
            <a:endParaRPr lang="ko-KR" altLang="en-US" dirty="0">
              <a:solidFill>
                <a:schemeClr val="accent2">
                  <a:lumMod val="50000"/>
                </a:schemeClr>
              </a:solidFill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1AAECFE-CD51-49FD-8143-BDE960DAE4DE}"/>
              </a:ext>
            </a:extLst>
          </p:cNvPr>
          <p:cNvSpPr/>
          <p:nvPr/>
        </p:nvSpPr>
        <p:spPr>
          <a:xfrm>
            <a:off x="6139542" y="3823063"/>
            <a:ext cx="1820091" cy="16023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B59C11-5D24-4BF2-899E-DC77BC50E811}"/>
              </a:ext>
            </a:extLst>
          </p:cNvPr>
          <p:cNvSpPr txBox="1"/>
          <p:nvPr/>
        </p:nvSpPr>
        <p:spPr>
          <a:xfrm>
            <a:off x="6318067" y="4439585"/>
            <a:ext cx="1463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accent2">
                    <a:lumMod val="50000"/>
                  </a:schemeClr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 Git</a:t>
            </a:r>
          </a:p>
          <a:p>
            <a:pPr algn="ctr"/>
            <a:r>
              <a:rPr lang="en-US" altLang="ko-KR" dirty="0">
                <a:solidFill>
                  <a:schemeClr val="accent2">
                    <a:lumMod val="50000"/>
                  </a:schemeClr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(Head)</a:t>
            </a:r>
            <a:endParaRPr lang="ko-KR" altLang="en-US" dirty="0">
              <a:solidFill>
                <a:schemeClr val="accent2">
                  <a:lumMod val="50000"/>
                </a:schemeClr>
              </a:solidFill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4A775DF0-A21B-47E2-809A-80CE0986B41C}"/>
              </a:ext>
            </a:extLst>
          </p:cNvPr>
          <p:cNvCxnSpPr/>
          <p:nvPr/>
        </p:nvCxnSpPr>
        <p:spPr>
          <a:xfrm>
            <a:off x="2856411" y="4267200"/>
            <a:ext cx="740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5406F1E3-0BC1-44DC-9B77-59A547BC5A20}"/>
              </a:ext>
            </a:extLst>
          </p:cNvPr>
          <p:cNvCxnSpPr/>
          <p:nvPr/>
        </p:nvCxnSpPr>
        <p:spPr>
          <a:xfrm>
            <a:off x="5416730" y="4267200"/>
            <a:ext cx="740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9C916CF9-0CAC-4EF6-9DC7-F175DFB993B6}"/>
              </a:ext>
            </a:extLst>
          </p:cNvPr>
          <p:cNvCxnSpPr/>
          <p:nvPr/>
        </p:nvCxnSpPr>
        <p:spPr>
          <a:xfrm flipH="1">
            <a:off x="5416730" y="5016137"/>
            <a:ext cx="740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EFB0C0A1-3EE2-416F-A28A-451F567DE6E6}"/>
              </a:ext>
            </a:extLst>
          </p:cNvPr>
          <p:cNvCxnSpPr/>
          <p:nvPr/>
        </p:nvCxnSpPr>
        <p:spPr>
          <a:xfrm flipH="1">
            <a:off x="2856411" y="4994365"/>
            <a:ext cx="7402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C83327F-4557-44F3-8863-40D2484D0AC8}"/>
              </a:ext>
            </a:extLst>
          </p:cNvPr>
          <p:cNvSpPr txBox="1"/>
          <p:nvPr/>
        </p:nvSpPr>
        <p:spPr>
          <a:xfrm>
            <a:off x="2828106" y="3953357"/>
            <a:ext cx="152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Git add</a:t>
            </a:r>
            <a:endParaRPr lang="ko-KR" altLang="en-US" sz="1400" dirty="0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568F96-9D37-4A32-B270-0E7C76B2D88E}"/>
              </a:ext>
            </a:extLst>
          </p:cNvPr>
          <p:cNvSpPr txBox="1"/>
          <p:nvPr/>
        </p:nvSpPr>
        <p:spPr>
          <a:xfrm>
            <a:off x="5377542" y="3810931"/>
            <a:ext cx="152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Git </a:t>
            </a:r>
          </a:p>
          <a:p>
            <a:r>
              <a:rPr lang="en-US" altLang="ko-KR" sz="1400" dirty="0"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Commit</a:t>
            </a:r>
            <a:endParaRPr lang="ko-KR" altLang="en-US" sz="1400" dirty="0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94F4D84-AE0C-4749-8A31-6EEF8CF3D716}"/>
              </a:ext>
            </a:extLst>
          </p:cNvPr>
          <p:cNvSpPr txBox="1"/>
          <p:nvPr/>
        </p:nvSpPr>
        <p:spPr>
          <a:xfrm>
            <a:off x="2828106" y="5002440"/>
            <a:ext cx="152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Git </a:t>
            </a:r>
          </a:p>
          <a:p>
            <a:r>
              <a:rPr lang="en-US" altLang="ko-KR" sz="1400" dirty="0"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checkout</a:t>
            </a:r>
            <a:endParaRPr lang="ko-KR" altLang="en-US" sz="1400" dirty="0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D8CE9B2-26CF-41C5-97B6-F3106219F28A}"/>
              </a:ext>
            </a:extLst>
          </p:cNvPr>
          <p:cNvSpPr txBox="1"/>
          <p:nvPr/>
        </p:nvSpPr>
        <p:spPr>
          <a:xfrm>
            <a:off x="5377542" y="5026634"/>
            <a:ext cx="152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Git </a:t>
            </a:r>
          </a:p>
          <a:p>
            <a:r>
              <a:rPr lang="en-US" altLang="ko-KR" sz="1400" dirty="0"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reset</a:t>
            </a:r>
            <a:endParaRPr lang="ko-KR" altLang="en-US" sz="1400" dirty="0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9ABCF37-6F8B-4B32-B6CD-D53622E0B576}"/>
              </a:ext>
            </a:extLst>
          </p:cNvPr>
          <p:cNvSpPr/>
          <p:nvPr/>
        </p:nvSpPr>
        <p:spPr>
          <a:xfrm>
            <a:off x="579118" y="347730"/>
            <a:ext cx="7881257" cy="2221986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50D49EE-0DB8-4708-8EB2-DF358965DD9D}"/>
              </a:ext>
            </a:extLst>
          </p:cNvPr>
          <p:cNvSpPr txBox="1"/>
          <p:nvPr/>
        </p:nvSpPr>
        <p:spPr>
          <a:xfrm>
            <a:off x="2862939" y="347730"/>
            <a:ext cx="29783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2">
                    <a:lumMod val="50000"/>
                  </a:schemeClr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 Git hub</a:t>
            </a:r>
            <a:endParaRPr lang="ko-KR" altLang="en-US" sz="3200" dirty="0">
              <a:solidFill>
                <a:schemeClr val="accent2">
                  <a:lumMod val="50000"/>
                </a:schemeClr>
              </a:solidFill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7E87123A-6976-4EFC-B87E-6F281F2516B1}"/>
              </a:ext>
            </a:extLst>
          </p:cNvPr>
          <p:cNvCxnSpPr>
            <a:cxnSpLocks/>
          </p:cNvCxnSpPr>
          <p:nvPr/>
        </p:nvCxnSpPr>
        <p:spPr>
          <a:xfrm flipV="1">
            <a:off x="7000955" y="2374006"/>
            <a:ext cx="0" cy="116578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CA14DC7C-23CE-4F41-BC2D-132E67CFFEBE}"/>
              </a:ext>
            </a:extLst>
          </p:cNvPr>
          <p:cNvCxnSpPr>
            <a:cxnSpLocks/>
          </p:cNvCxnSpPr>
          <p:nvPr/>
        </p:nvCxnSpPr>
        <p:spPr>
          <a:xfrm>
            <a:off x="7641893" y="2454201"/>
            <a:ext cx="0" cy="117764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58CB691-B1B5-4C69-9629-D28CEF6D6C64}"/>
              </a:ext>
            </a:extLst>
          </p:cNvPr>
          <p:cNvSpPr txBox="1"/>
          <p:nvPr/>
        </p:nvSpPr>
        <p:spPr>
          <a:xfrm>
            <a:off x="5723922" y="2810859"/>
            <a:ext cx="17242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Git push</a:t>
            </a:r>
            <a:endParaRPr lang="ko-KR" altLang="en-US" sz="2000" dirty="0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DC3E9F9-2305-4B18-A25E-7E3D1A40E979}"/>
              </a:ext>
            </a:extLst>
          </p:cNvPr>
          <p:cNvSpPr txBox="1"/>
          <p:nvPr/>
        </p:nvSpPr>
        <p:spPr>
          <a:xfrm>
            <a:off x="7754245" y="2818377"/>
            <a:ext cx="17242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Git pull</a:t>
            </a:r>
            <a:endParaRPr lang="ko-KR" altLang="en-US" sz="2000" dirty="0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E9FA4C-66CB-4FAA-98F3-101AC18C239F}"/>
              </a:ext>
            </a:extLst>
          </p:cNvPr>
          <p:cNvSpPr txBox="1"/>
          <p:nvPr/>
        </p:nvSpPr>
        <p:spPr>
          <a:xfrm>
            <a:off x="579117" y="3394557"/>
            <a:ext cx="3313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2">
                    <a:lumMod val="50000"/>
                  </a:schemeClr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 local Repository</a:t>
            </a:r>
            <a:endParaRPr lang="ko-KR" altLang="en-US" dirty="0">
              <a:solidFill>
                <a:schemeClr val="accent2">
                  <a:lumMod val="50000"/>
                </a:schemeClr>
              </a:solidFill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2AECF43-2A06-4630-A4F8-1F01AB0FE1DE}"/>
              </a:ext>
            </a:extLst>
          </p:cNvPr>
          <p:cNvSpPr txBox="1"/>
          <p:nvPr/>
        </p:nvSpPr>
        <p:spPr>
          <a:xfrm>
            <a:off x="566057" y="448534"/>
            <a:ext cx="3313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2">
                    <a:lumMod val="50000"/>
                  </a:schemeClr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 Remote Repository</a:t>
            </a:r>
            <a:endParaRPr lang="ko-KR" altLang="en-US" dirty="0">
              <a:solidFill>
                <a:schemeClr val="accent2">
                  <a:lumMod val="50000"/>
                </a:schemeClr>
              </a:solidFill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30E73B2-25A6-4ADD-8C2B-F9BE2D5D556B}"/>
              </a:ext>
            </a:extLst>
          </p:cNvPr>
          <p:cNvSpPr/>
          <p:nvPr/>
        </p:nvSpPr>
        <p:spPr>
          <a:xfrm>
            <a:off x="883920" y="929324"/>
            <a:ext cx="4354284" cy="139530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0870530-B4DE-43A8-9568-B3291EE8344B}"/>
              </a:ext>
            </a:extLst>
          </p:cNvPr>
          <p:cNvSpPr/>
          <p:nvPr/>
        </p:nvSpPr>
        <p:spPr>
          <a:xfrm>
            <a:off x="4653317" y="927335"/>
            <a:ext cx="3580756" cy="139530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5B1B04B-959D-46C3-AE1D-1921F311A34C}"/>
              </a:ext>
            </a:extLst>
          </p:cNvPr>
          <p:cNvSpPr txBox="1"/>
          <p:nvPr/>
        </p:nvSpPr>
        <p:spPr>
          <a:xfrm>
            <a:off x="1319347" y="3967339"/>
            <a:ext cx="146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accent2">
                    <a:lumMod val="50000"/>
                  </a:schemeClr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accent2">
                    <a:lumMod val="50000"/>
                  </a:schemeClr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실제 파일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DC2B55A-EFD9-4675-A486-CBA42DE748E1}"/>
              </a:ext>
            </a:extLst>
          </p:cNvPr>
          <p:cNvSpPr txBox="1"/>
          <p:nvPr/>
        </p:nvSpPr>
        <p:spPr>
          <a:xfrm>
            <a:off x="3879670" y="3967339"/>
            <a:ext cx="146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2">
                    <a:lumMod val="50000"/>
                  </a:schemeClr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 </a:t>
            </a:r>
            <a:r>
              <a:rPr lang="ko-KR" altLang="en-US" dirty="0">
                <a:solidFill>
                  <a:schemeClr val="accent2">
                    <a:lumMod val="50000"/>
                  </a:schemeClr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준비 영역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4A59A23-F274-43C1-A684-5753634E8731}"/>
              </a:ext>
            </a:extLst>
          </p:cNvPr>
          <p:cNvSpPr txBox="1"/>
          <p:nvPr/>
        </p:nvSpPr>
        <p:spPr>
          <a:xfrm>
            <a:off x="6474821" y="3953357"/>
            <a:ext cx="146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accent2">
                    <a:lumMod val="50000"/>
                  </a:schemeClr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최종확정본</a:t>
            </a:r>
          </a:p>
        </p:txBody>
      </p:sp>
    </p:spTree>
    <p:extLst>
      <p:ext uri="{BB962C8B-B14F-4D97-AF65-F5344CB8AC3E}">
        <p14:creationId xmlns:p14="http://schemas.microsoft.com/office/powerpoint/2010/main" val="406912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A9ABCF37-6F8B-4B32-B6CD-D53622E0B576}"/>
              </a:ext>
            </a:extLst>
          </p:cNvPr>
          <p:cNvSpPr/>
          <p:nvPr/>
        </p:nvSpPr>
        <p:spPr>
          <a:xfrm>
            <a:off x="579118" y="347729"/>
            <a:ext cx="7881257" cy="2511381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50D49EE-0DB8-4708-8EB2-DF358965DD9D}"/>
              </a:ext>
            </a:extLst>
          </p:cNvPr>
          <p:cNvSpPr txBox="1"/>
          <p:nvPr/>
        </p:nvSpPr>
        <p:spPr>
          <a:xfrm>
            <a:off x="2862939" y="347730"/>
            <a:ext cx="29783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2">
                    <a:lumMod val="50000"/>
                  </a:schemeClr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 Git hub</a:t>
            </a:r>
            <a:endParaRPr lang="ko-KR" altLang="en-US" sz="3200" dirty="0">
              <a:solidFill>
                <a:schemeClr val="accent2">
                  <a:lumMod val="50000"/>
                </a:schemeClr>
              </a:solidFill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2AECF43-2A06-4630-A4F8-1F01AB0FE1DE}"/>
              </a:ext>
            </a:extLst>
          </p:cNvPr>
          <p:cNvSpPr txBox="1"/>
          <p:nvPr/>
        </p:nvSpPr>
        <p:spPr>
          <a:xfrm>
            <a:off x="566057" y="448534"/>
            <a:ext cx="3313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2">
                    <a:lumMod val="50000"/>
                  </a:schemeClr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Remote Repository</a:t>
            </a:r>
            <a:endParaRPr lang="ko-KR" altLang="en-US" dirty="0">
              <a:solidFill>
                <a:schemeClr val="accent2">
                  <a:lumMod val="50000"/>
                </a:schemeClr>
              </a:solidFill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30E73B2-25A6-4ADD-8C2B-F9BE2D5D556B}"/>
              </a:ext>
            </a:extLst>
          </p:cNvPr>
          <p:cNvSpPr/>
          <p:nvPr/>
        </p:nvSpPr>
        <p:spPr>
          <a:xfrm>
            <a:off x="883920" y="929324"/>
            <a:ext cx="7165376" cy="148761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67FEF0-B153-478F-B681-8366E9C72A70}"/>
              </a:ext>
            </a:extLst>
          </p:cNvPr>
          <p:cNvSpPr txBox="1"/>
          <p:nvPr/>
        </p:nvSpPr>
        <p:spPr>
          <a:xfrm>
            <a:off x="1005569" y="1077346"/>
            <a:ext cx="2519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master</a:t>
            </a:r>
            <a:endParaRPr lang="ko-KR" altLang="en-US" dirty="0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A5FFFC92-644F-4721-A453-B562B839188E}"/>
              </a:ext>
            </a:extLst>
          </p:cNvPr>
          <p:cNvCxnSpPr>
            <a:cxnSpLocks/>
          </p:cNvCxnSpPr>
          <p:nvPr/>
        </p:nvCxnSpPr>
        <p:spPr>
          <a:xfrm>
            <a:off x="2097340" y="1262012"/>
            <a:ext cx="5490693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85FE4238-A56F-405C-9AE9-0B0F2ABD8FDA}"/>
              </a:ext>
            </a:extLst>
          </p:cNvPr>
          <p:cNvSpPr/>
          <p:nvPr/>
        </p:nvSpPr>
        <p:spPr>
          <a:xfrm>
            <a:off x="566057" y="3312016"/>
            <a:ext cx="7881257" cy="2511381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08A64FF-93E7-407C-81D0-7D40B1C34B6C}"/>
              </a:ext>
            </a:extLst>
          </p:cNvPr>
          <p:cNvSpPr txBox="1"/>
          <p:nvPr/>
        </p:nvSpPr>
        <p:spPr>
          <a:xfrm>
            <a:off x="2849878" y="3312017"/>
            <a:ext cx="29783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2">
                    <a:lumMod val="50000"/>
                  </a:schemeClr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 Git</a:t>
            </a:r>
            <a:endParaRPr lang="ko-KR" altLang="en-US" sz="3200" dirty="0">
              <a:solidFill>
                <a:schemeClr val="accent2">
                  <a:lumMod val="50000"/>
                </a:schemeClr>
              </a:solidFill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17EB19F-1275-43E8-8CB2-DF131016DCCD}"/>
              </a:ext>
            </a:extLst>
          </p:cNvPr>
          <p:cNvSpPr txBox="1"/>
          <p:nvPr/>
        </p:nvSpPr>
        <p:spPr>
          <a:xfrm>
            <a:off x="552996" y="3412821"/>
            <a:ext cx="3313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accent2">
                    <a:lumMod val="50000"/>
                  </a:schemeClr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local Repository</a:t>
            </a:r>
            <a:endParaRPr lang="ko-KR" altLang="en-US" dirty="0">
              <a:solidFill>
                <a:schemeClr val="accent2">
                  <a:lumMod val="50000"/>
                </a:schemeClr>
              </a:solidFill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75650C9E-435B-4345-A955-C53A1C126159}"/>
              </a:ext>
            </a:extLst>
          </p:cNvPr>
          <p:cNvSpPr/>
          <p:nvPr/>
        </p:nvSpPr>
        <p:spPr>
          <a:xfrm>
            <a:off x="870859" y="3893611"/>
            <a:ext cx="7165376" cy="148761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79C3E05-75E9-43BB-AC0B-7EF3D1A60648}"/>
              </a:ext>
            </a:extLst>
          </p:cNvPr>
          <p:cNvSpPr txBox="1"/>
          <p:nvPr/>
        </p:nvSpPr>
        <p:spPr>
          <a:xfrm>
            <a:off x="1005569" y="4032568"/>
            <a:ext cx="2519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master</a:t>
            </a:r>
            <a:endParaRPr lang="ko-KR" altLang="en-US" dirty="0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2D3EE45F-F54A-4FCC-A811-2B90EF955483}"/>
              </a:ext>
            </a:extLst>
          </p:cNvPr>
          <p:cNvCxnSpPr>
            <a:cxnSpLocks/>
          </p:cNvCxnSpPr>
          <p:nvPr/>
        </p:nvCxnSpPr>
        <p:spPr>
          <a:xfrm>
            <a:off x="2097340" y="4217234"/>
            <a:ext cx="5490693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C03EBF47-50BC-4129-B05B-999453D29691}"/>
              </a:ext>
            </a:extLst>
          </p:cNvPr>
          <p:cNvSpPr txBox="1"/>
          <p:nvPr/>
        </p:nvSpPr>
        <p:spPr>
          <a:xfrm>
            <a:off x="1311498" y="4513358"/>
            <a:ext cx="2519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song</a:t>
            </a:r>
            <a:endParaRPr lang="ko-KR" altLang="en-US" dirty="0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D11533C6-A6D2-4088-92DA-850CEB5E1635}"/>
              </a:ext>
            </a:extLst>
          </p:cNvPr>
          <p:cNvCxnSpPr>
            <a:cxnSpLocks/>
          </p:cNvCxnSpPr>
          <p:nvPr/>
        </p:nvCxnSpPr>
        <p:spPr>
          <a:xfrm flipV="1">
            <a:off x="2150033" y="4698023"/>
            <a:ext cx="473942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19AAF080-72C9-4763-8576-A876E0706A17}"/>
              </a:ext>
            </a:extLst>
          </p:cNvPr>
          <p:cNvCxnSpPr>
            <a:cxnSpLocks/>
            <a:stCxn id="44" idx="0"/>
          </p:cNvCxnSpPr>
          <p:nvPr/>
        </p:nvCxnSpPr>
        <p:spPr>
          <a:xfrm flipV="1">
            <a:off x="2209803" y="2103775"/>
            <a:ext cx="0" cy="1309046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A90B1BF8-C0E1-4BDA-BF46-759E99E8A82E}"/>
              </a:ext>
            </a:extLst>
          </p:cNvPr>
          <p:cNvSpPr txBox="1"/>
          <p:nvPr/>
        </p:nvSpPr>
        <p:spPr>
          <a:xfrm>
            <a:off x="1850368" y="1695609"/>
            <a:ext cx="2519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song</a:t>
            </a:r>
            <a:endParaRPr lang="ko-KR" altLang="en-US" dirty="0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714F23B6-44F8-4A18-B570-459426B7CB4B}"/>
              </a:ext>
            </a:extLst>
          </p:cNvPr>
          <p:cNvCxnSpPr>
            <a:cxnSpLocks/>
            <a:endCxn id="9" idx="1"/>
          </p:cNvCxnSpPr>
          <p:nvPr/>
        </p:nvCxnSpPr>
        <p:spPr>
          <a:xfrm rot="10800000">
            <a:off x="1005570" y="1262012"/>
            <a:ext cx="701343" cy="637572"/>
          </a:xfrm>
          <a:prstGeom prst="bentConnector3">
            <a:avLst>
              <a:gd name="adj1" fmla="val 132595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FADEDD9C-F530-4ED9-9005-891E9639BB7B}"/>
              </a:ext>
            </a:extLst>
          </p:cNvPr>
          <p:cNvSpPr txBox="1"/>
          <p:nvPr/>
        </p:nvSpPr>
        <p:spPr>
          <a:xfrm>
            <a:off x="2429865" y="1714919"/>
            <a:ext cx="2519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(</a:t>
            </a:r>
            <a:r>
              <a:rPr lang="en-US" altLang="ko-KR" dirty="0">
                <a:solidFill>
                  <a:srgbClr val="FF0000"/>
                </a:solidFill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Pull request</a:t>
            </a:r>
            <a:r>
              <a:rPr lang="en-US" altLang="ko-KR" dirty="0"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)</a:t>
            </a:r>
            <a:endParaRPr lang="ko-KR" altLang="en-US" dirty="0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A7F45F7D-4B14-4011-BB84-9DAEBF173E68}"/>
              </a:ext>
            </a:extLst>
          </p:cNvPr>
          <p:cNvCxnSpPr>
            <a:cxnSpLocks/>
          </p:cNvCxnSpPr>
          <p:nvPr/>
        </p:nvCxnSpPr>
        <p:spPr>
          <a:xfrm flipH="1">
            <a:off x="6096001" y="2212851"/>
            <a:ext cx="1" cy="1216149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77684C7E-ED25-460E-9CC9-D41B22377EDC}"/>
              </a:ext>
            </a:extLst>
          </p:cNvPr>
          <p:cNvSpPr txBox="1"/>
          <p:nvPr/>
        </p:nvSpPr>
        <p:spPr>
          <a:xfrm>
            <a:off x="6253915" y="1948823"/>
            <a:ext cx="2519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Pull</a:t>
            </a:r>
            <a:endParaRPr lang="ko-KR" altLang="en-US" dirty="0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807D178-38FA-4CD5-A56B-2258DAE5E956}"/>
              </a:ext>
            </a:extLst>
          </p:cNvPr>
          <p:cNvSpPr txBox="1"/>
          <p:nvPr/>
        </p:nvSpPr>
        <p:spPr>
          <a:xfrm>
            <a:off x="2322719" y="2416934"/>
            <a:ext cx="2519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Push</a:t>
            </a:r>
            <a:endParaRPr lang="ko-KR" altLang="en-US" dirty="0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AE6F58-5DE0-4F3C-A588-E8499B6DFA7F}"/>
              </a:ext>
            </a:extLst>
          </p:cNvPr>
          <p:cNvSpPr txBox="1"/>
          <p:nvPr/>
        </p:nvSpPr>
        <p:spPr>
          <a:xfrm>
            <a:off x="5435079" y="327687"/>
            <a:ext cx="2519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kimsu</a:t>
            </a:r>
            <a:endParaRPr lang="ko-KR" altLang="en-US" dirty="0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FA91C007-E691-4FD6-B6ED-FAFF914A5EC8}"/>
              </a:ext>
            </a:extLst>
          </p:cNvPr>
          <p:cNvCxnSpPr>
            <a:cxnSpLocks/>
          </p:cNvCxnSpPr>
          <p:nvPr/>
        </p:nvCxnSpPr>
        <p:spPr>
          <a:xfrm>
            <a:off x="5828212" y="708388"/>
            <a:ext cx="0" cy="441872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EF595A36-297E-4940-B4FF-6B06FE37BB6E}"/>
              </a:ext>
            </a:extLst>
          </p:cNvPr>
          <p:cNvCxnSpPr>
            <a:cxnSpLocks/>
          </p:cNvCxnSpPr>
          <p:nvPr/>
        </p:nvCxnSpPr>
        <p:spPr>
          <a:xfrm flipV="1">
            <a:off x="5249782" y="1410419"/>
            <a:ext cx="0" cy="37988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313C8DC7-B043-4B72-A92C-B8E384481850}"/>
              </a:ext>
            </a:extLst>
          </p:cNvPr>
          <p:cNvSpPr txBox="1"/>
          <p:nvPr/>
        </p:nvSpPr>
        <p:spPr>
          <a:xfrm>
            <a:off x="4885964" y="1852940"/>
            <a:ext cx="2519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>
                <a:latin typeface="서울한강 장체BL" panose="02020603020101020101" pitchFamily="18" charset="-127"/>
                <a:ea typeface="서울한강 장체BL" panose="02020603020101020101" pitchFamily="18" charset="-127"/>
              </a:rPr>
              <a:t>hyojin</a:t>
            </a:r>
            <a:endParaRPr lang="ko-KR" altLang="en-US" dirty="0">
              <a:latin typeface="서울한강 장체BL" panose="02020603020101020101" pitchFamily="18" charset="-127"/>
              <a:ea typeface="서울한강 장체B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20010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8FC8C3-2645-4503-AA0A-4BC3B15335ED}"/>
              </a:ext>
            </a:extLst>
          </p:cNvPr>
          <p:cNvSpPr txBox="1"/>
          <p:nvPr/>
        </p:nvSpPr>
        <p:spPr>
          <a:xfrm>
            <a:off x="819953" y="363192"/>
            <a:ext cx="56709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기본 명령어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06E311-E0B8-4BEC-89C8-0ACFB2D23097}"/>
              </a:ext>
            </a:extLst>
          </p:cNvPr>
          <p:cNvSpPr txBox="1"/>
          <p:nvPr/>
        </p:nvSpPr>
        <p:spPr>
          <a:xfrm>
            <a:off x="819952" y="1175257"/>
            <a:ext cx="567099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새로운 저장소 생성 </a:t>
            </a:r>
            <a:endParaRPr lang="en-US" altLang="ko-KR" sz="1600" dirty="0">
              <a:solidFill>
                <a:schemeClr val="accent5">
                  <a:lumMod val="60000"/>
                  <a:lumOff val="4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-Git </a:t>
            </a:r>
            <a:r>
              <a:rPr lang="en-US" altLang="ko-KR" sz="16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init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저장소 추가 </a:t>
            </a:r>
            <a:endParaRPr lang="en-US" altLang="ko-KR" sz="1600" dirty="0">
              <a:solidFill>
                <a:schemeClr val="accent5">
                  <a:lumMod val="60000"/>
                  <a:lumOff val="4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-git add</a:t>
            </a:r>
          </a:p>
          <a:p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저장소 </a:t>
            </a:r>
            <a:r>
              <a:rPr lang="ko-KR" altLang="en-US" sz="1600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커밋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lang="en-US" altLang="ko-KR" sz="1600" dirty="0">
              <a:solidFill>
                <a:schemeClr val="accent5">
                  <a:lumMod val="60000"/>
                  <a:lumOff val="4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-git commit –m “”</a:t>
            </a:r>
          </a:p>
          <a:p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원격 </a:t>
            </a:r>
            <a:r>
              <a:rPr lang="ko-KR" altLang="en-US" sz="1600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저장소랑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600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지역저장소랑</a:t>
            </a:r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연동 </a:t>
            </a:r>
            <a:endParaRPr lang="en-US" altLang="ko-KR" sz="1600" dirty="0">
              <a:solidFill>
                <a:schemeClr val="accent5">
                  <a:lumMod val="60000"/>
                  <a:lumOff val="4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-git remote add origin 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원격 서버 주소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원격 저장소에 푸시 </a:t>
            </a:r>
            <a:endParaRPr lang="en-US" altLang="ko-KR" sz="1600" dirty="0">
              <a:solidFill>
                <a:schemeClr val="accent5">
                  <a:lumMod val="60000"/>
                  <a:lumOff val="4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-git push origin master</a:t>
            </a:r>
          </a:p>
          <a:p>
            <a:r>
              <a:rPr lang="ko-KR" altLang="en-US" sz="1600" dirty="0">
                <a:solidFill>
                  <a:schemeClr val="accent5">
                    <a:lumMod val="60000"/>
                    <a:lumOff val="4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내 컴퓨터 저장소에 원격저장소 복사하기</a:t>
            </a:r>
            <a:endParaRPr lang="en-US" altLang="ko-KR" sz="1600" dirty="0">
              <a:solidFill>
                <a:schemeClr val="accent5">
                  <a:lumMod val="60000"/>
                  <a:lumOff val="4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-Git clone 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중앙저장소 </a:t>
            </a:r>
            <a:r>
              <a:rPr lang="en-US" altLang="ko-KR" sz="16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url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(git </a:t>
            </a:r>
            <a:r>
              <a:rPr lang="en-US" altLang="ko-KR" sz="16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init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-&gt; git remote add origin 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중앙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URL -&gt; git fetch origin master)</a:t>
            </a:r>
          </a:p>
          <a:p>
            <a:endParaRPr lang="en-US" altLang="ko-KR" sz="1200" dirty="0">
              <a:latin typeface="나눔바른고딕" panose="020B0603020101020101" pitchFamily="50" charset="-127"/>
              <a:ea typeface="나눔바른고딕" panose="020B0603020101020101" pitchFamily="50" charset="-127"/>
              <a:cs typeface="조선일보명조" panose="02030304000000000000" pitchFamily="18" charset="-127"/>
            </a:endParaRPr>
          </a:p>
          <a:p>
            <a:endParaRPr lang="en-US" altLang="ko-KR" sz="1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0666225-3615-4E67-B471-142337BCD263}"/>
              </a:ext>
            </a:extLst>
          </p:cNvPr>
          <p:cNvSpPr/>
          <p:nvPr/>
        </p:nvSpPr>
        <p:spPr>
          <a:xfrm>
            <a:off x="819952" y="5021023"/>
            <a:ext cx="5943096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chemeClr val="accent5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*** </a:t>
            </a:r>
            <a:r>
              <a:rPr lang="ko-KR" altLang="en-US" dirty="0">
                <a:solidFill>
                  <a:schemeClr val="accent5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이미 만들어진 폴더에 원격 저장소 연결하는 법</a:t>
            </a:r>
            <a:endParaRPr lang="en-US" altLang="ko-KR" dirty="0">
              <a:solidFill>
                <a:schemeClr val="accent5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원격 </a:t>
            </a:r>
            <a:r>
              <a:rPr lang="ko-KR" altLang="en-US" sz="16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저장소랑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6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지역저장소랑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연동 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-git remote add origin 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원격 서버 주소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(-git pull 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원격 서버주소 </a:t>
            </a:r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master) </a:t>
            </a:r>
          </a:p>
          <a:p>
            <a:r>
              <a:rPr lang="en-US" altLang="ko-KR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</a:t>
            </a:r>
            <a:r>
              <a:rPr lang="ko-KR" altLang="en-US" sz="16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원격 저장소에 푸시 </a:t>
            </a:r>
            <a:endParaRPr lang="en-US" altLang="ko-KR" sz="16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01130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8FC8C3-2645-4503-AA0A-4BC3B15335ED}"/>
              </a:ext>
            </a:extLst>
          </p:cNvPr>
          <p:cNvSpPr txBox="1"/>
          <p:nvPr/>
        </p:nvSpPr>
        <p:spPr>
          <a:xfrm>
            <a:off x="819953" y="363192"/>
            <a:ext cx="56709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기본 명령어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06E311-E0B8-4BEC-89C8-0ACFB2D23097}"/>
              </a:ext>
            </a:extLst>
          </p:cNvPr>
          <p:cNvSpPr txBox="1"/>
          <p:nvPr/>
        </p:nvSpPr>
        <p:spPr>
          <a:xfrm>
            <a:off x="819952" y="1175257"/>
            <a:ext cx="787166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  <a:cs typeface="조선일보명조" panose="02030304000000000000" pitchFamily="18" charset="-127"/>
            </a:endParaRPr>
          </a:p>
          <a:p>
            <a:r>
              <a:rPr lang="ko-KR" altLang="en-US" sz="2400" dirty="0">
                <a:latin typeface="서울한강 장체BL" panose="02020603020101020101" pitchFamily="18" charset="-127"/>
                <a:ea typeface="서울한강 장체BL" panose="02020603020101020101" pitchFamily="18" charset="-127"/>
                <a:cs typeface="조선일보명조" panose="02030304000000000000" pitchFamily="18" charset="-127"/>
              </a:rPr>
              <a:t>협업하기</a:t>
            </a:r>
            <a:endParaRPr lang="en-US" altLang="ko-KR" sz="2400" dirty="0">
              <a:latin typeface="서울한강 장체BL" panose="02020603020101020101" pitchFamily="18" charset="-127"/>
              <a:ea typeface="서울한강 장체BL" panose="02020603020101020101" pitchFamily="18" charset="-127"/>
              <a:cs typeface="조선일보명조" panose="02030304000000000000" pitchFamily="18" charset="-127"/>
            </a:endParaRPr>
          </a:p>
          <a:p>
            <a:endParaRPr lang="en-US" altLang="ko-KR" sz="2400" dirty="0">
              <a:latin typeface="서울한강 장체BL" panose="02020603020101020101" pitchFamily="18" charset="-127"/>
              <a:ea typeface="서울한강 장체BL" panose="02020603020101020101" pitchFamily="18" charset="-127"/>
              <a:cs typeface="조선일보명조" panose="02030304000000000000" pitchFamily="18" charset="-127"/>
            </a:endParaRPr>
          </a:p>
          <a:p>
            <a:r>
              <a:rPr lang="ko-KR" altLang="en-US" dirty="0" err="1">
                <a:solidFill>
                  <a:schemeClr val="accent4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브랜치</a:t>
            </a:r>
            <a:r>
              <a:rPr lang="ko-KR" altLang="en-US" dirty="0">
                <a:solidFill>
                  <a:schemeClr val="accent4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만들기 </a:t>
            </a:r>
            <a:endParaRPr lang="en-US" altLang="ko-KR" dirty="0">
              <a:solidFill>
                <a:schemeClr val="accent4">
                  <a:lumMod val="7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-git checkout –b [branch name] </a:t>
            </a:r>
          </a:p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(git branch [branch name] -&gt; git checkout [branch name]</a:t>
            </a:r>
          </a:p>
          <a:p>
            <a:r>
              <a:rPr lang="ko-KR" altLang="en-US" dirty="0" err="1">
                <a:solidFill>
                  <a:schemeClr val="accent4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브랜치</a:t>
            </a:r>
            <a:r>
              <a:rPr lang="ko-KR" altLang="en-US" dirty="0">
                <a:solidFill>
                  <a:schemeClr val="accent4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삭제 </a:t>
            </a:r>
            <a:endParaRPr lang="en-US" altLang="ko-KR" dirty="0">
              <a:solidFill>
                <a:schemeClr val="accent4">
                  <a:lumMod val="7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-git branch –delete [branch name]</a:t>
            </a:r>
          </a:p>
          <a:p>
            <a:r>
              <a:rPr lang="ko-KR" altLang="en-US" dirty="0">
                <a:solidFill>
                  <a:schemeClr val="accent4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중앙저장소에 </a:t>
            </a:r>
            <a:r>
              <a:rPr lang="ko-KR" altLang="en-US" dirty="0" err="1">
                <a:solidFill>
                  <a:schemeClr val="accent4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브랜치를</a:t>
            </a:r>
            <a:r>
              <a:rPr lang="ko-KR" altLang="en-US" dirty="0">
                <a:solidFill>
                  <a:schemeClr val="accent4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푸시</a:t>
            </a:r>
            <a:endParaRPr lang="en-US" altLang="ko-KR" dirty="0">
              <a:solidFill>
                <a:schemeClr val="accent4">
                  <a:lumMod val="7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-git push origin [branch name] </a:t>
            </a:r>
          </a:p>
          <a:p>
            <a:r>
              <a:rPr lang="ko-KR" altLang="en-US" dirty="0" err="1">
                <a:solidFill>
                  <a:schemeClr val="accent4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브랜치와</a:t>
            </a:r>
            <a:r>
              <a:rPr lang="ko-KR" altLang="en-US" dirty="0">
                <a:solidFill>
                  <a:schemeClr val="accent4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중앙저장소 </a:t>
            </a:r>
            <a:r>
              <a:rPr lang="ko-KR" altLang="en-US" dirty="0" err="1">
                <a:solidFill>
                  <a:schemeClr val="accent4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머지</a:t>
            </a:r>
            <a:endParaRPr lang="en-US" altLang="ko-KR" dirty="0">
              <a:solidFill>
                <a:schemeClr val="accent4">
                  <a:lumMod val="7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71450" indent="-171450">
              <a:buFontTx/>
              <a:buChar char="-"/>
            </a:pP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Pull request</a:t>
            </a:r>
          </a:p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지역 저장소와 동기화 위해 로컬 저장소의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branch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master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branch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이동</a:t>
            </a:r>
            <a:endParaRPr lang="en-US" altLang="ko-KR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 다음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pull</a:t>
            </a:r>
          </a:p>
          <a:p>
            <a:r>
              <a:rPr lang="en-US" altLang="ko-KR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</a:t>
            </a:r>
            <a:r>
              <a:rPr lang="ko-KR" altLang="en-US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중요</a:t>
            </a:r>
            <a:endParaRPr lang="en-US" altLang="ko-KR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Git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pull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origin</a:t>
            </a: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master</a:t>
            </a:r>
          </a:p>
          <a:p>
            <a:endParaRPr lang="en-US" altLang="ko-KR" sz="1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4" name="화살표: 왼쪽으로 구부러짐 23">
            <a:extLst>
              <a:ext uri="{FF2B5EF4-FFF2-40B4-BE49-F238E27FC236}">
                <a16:creationId xmlns:a16="http://schemas.microsoft.com/office/drawing/2014/main" id="{B30749BF-3706-4E13-89CE-273492F013A8}"/>
              </a:ext>
            </a:extLst>
          </p:cNvPr>
          <p:cNvSpPr/>
          <p:nvPr/>
        </p:nvSpPr>
        <p:spPr>
          <a:xfrm rot="10503250">
            <a:off x="220047" y="2356040"/>
            <a:ext cx="535898" cy="3222939"/>
          </a:xfrm>
          <a:prstGeom prst="curvedLeftArrow">
            <a:avLst>
              <a:gd name="adj1" fmla="val 0"/>
              <a:gd name="adj2" fmla="val 32548"/>
              <a:gd name="adj3" fmla="val 2868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7804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8FC8C3-2645-4503-AA0A-4BC3B15335ED}"/>
              </a:ext>
            </a:extLst>
          </p:cNvPr>
          <p:cNvSpPr txBox="1"/>
          <p:nvPr/>
        </p:nvSpPr>
        <p:spPr>
          <a:xfrm>
            <a:off x="819955" y="601014"/>
            <a:ext cx="56709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bg2">
                    <a:lumMod val="25000"/>
                  </a:schemeClr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참조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D8498A0-FCB9-4049-82C8-D5B1961F1233}"/>
              </a:ext>
            </a:extLst>
          </p:cNvPr>
          <p:cNvSpPr/>
          <p:nvPr/>
        </p:nvSpPr>
        <p:spPr>
          <a:xfrm>
            <a:off x="531197" y="2037561"/>
            <a:ext cx="9296006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  <a:hlinkClick r:id="rId2"/>
              </a:rPr>
              <a:t>https://rogerdudler.github.io/git-guide/index.ko.html</a:t>
            </a:r>
            <a:endParaRPr lang="en-US" altLang="ko-KR" sz="20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endParaRPr lang="en-US" altLang="ko-KR" sz="20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  <a:hlinkClick r:id="rId3"/>
              </a:rPr>
              <a:t>https://gmlwjd9405.github.io/2017/10/27/how-to-collaborate-on-GitHub-1.html</a:t>
            </a:r>
            <a:endParaRPr lang="en-US" altLang="ko-KR" sz="20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endParaRPr lang="en-US" altLang="ko-KR" sz="20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r>
              <a:rPr lang="en-US" altLang="ko-KR" sz="2000" dirty="0">
                <a:latin typeface="나눔스퀘어_ac Light" panose="020B0600000101010101" pitchFamily="50" charset="-127"/>
                <a:ea typeface="나눔스퀘어_ac Light" panose="020B0600000101010101" pitchFamily="50" charset="-127"/>
                <a:hlinkClick r:id="rId4"/>
              </a:rPr>
              <a:t>https://wikidocs.net/17168</a:t>
            </a:r>
            <a:endParaRPr lang="en-US" altLang="ko-KR" sz="20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endParaRPr lang="en-US" altLang="ko-KR" sz="20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endParaRPr lang="ko-KR" altLang="en-US" sz="20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4284006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354</TotalTime>
  <Words>281</Words>
  <Application>Microsoft Office PowerPoint</Application>
  <PresentationFormat>와이드스크린</PresentationFormat>
  <Paragraphs>78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4" baseType="lpstr">
      <vt:lpstr>나눔바른고딕</vt:lpstr>
      <vt:lpstr>Arial</vt:lpstr>
      <vt:lpstr>Trebuchet MS</vt:lpstr>
      <vt:lpstr>서울한강 장체BL</vt:lpstr>
      <vt:lpstr>Wingdings 3</vt:lpstr>
      <vt:lpstr>나눔스퀘어_ac Light</vt:lpstr>
      <vt:lpstr>타이포_쌍문동 B</vt:lpstr>
      <vt:lpstr>패싯</vt:lpstr>
      <vt:lpstr>협업 시스템 구축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협업 시스템 구축</dc:title>
  <dc:creator>song</dc:creator>
  <cp:lastModifiedBy>Song Seunggi</cp:lastModifiedBy>
  <cp:revision>20</cp:revision>
  <dcterms:created xsi:type="dcterms:W3CDTF">2019-02-11T05:11:48Z</dcterms:created>
  <dcterms:modified xsi:type="dcterms:W3CDTF">2020-01-08T14:00:33Z</dcterms:modified>
</cp:coreProperties>
</file>